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8" r:id="rId8"/>
    <p:sldId id="266" r:id="rId9"/>
    <p:sldId id="262" r:id="rId10"/>
    <p:sldId id="265" r:id="rId11"/>
    <p:sldId id="267" r:id="rId12"/>
    <p:sldId id="261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/>
    <p:restoredTop sz="95878"/>
  </p:normalViewPr>
  <p:slideViewPr>
    <p:cSldViewPr snapToGrid="0">
      <p:cViewPr varScale="1">
        <p:scale>
          <a:sx n="160" d="100"/>
          <a:sy n="160" d="100"/>
        </p:scale>
        <p:origin x="2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B13079-3A1A-4CE2-8833-DB012447EB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74DAC5-FBBA-45A1-829C-2EF11D0E5855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and surrounding councils due to presence of offices and tourist spots.</a:t>
          </a:r>
        </a:p>
      </dgm:t>
    </dgm:pt>
    <dgm:pt modelId="{A23E5B23-52B2-48AD-B5B8-CD91F38745FE}" type="parTrans" cxnId="{B0B057A0-0123-4E27-A1C0-B847CE05F039}">
      <dgm:prSet/>
      <dgm:spPr/>
      <dgm:t>
        <a:bodyPr/>
        <a:lstStyle/>
        <a:p>
          <a:endParaRPr lang="en-US"/>
        </a:p>
      </dgm:t>
    </dgm:pt>
    <dgm:pt modelId="{B764A04E-5E12-40F7-8D7C-D2357B1A3E99}" type="sibTrans" cxnId="{B0B057A0-0123-4E27-A1C0-B847CE05F039}">
      <dgm:prSet/>
      <dgm:spPr/>
      <dgm:t>
        <a:bodyPr/>
        <a:lstStyle/>
        <a:p>
          <a:endParaRPr lang="en-US"/>
        </a:p>
      </dgm:t>
    </dgm:pt>
    <dgm:pt modelId="{EAD9D4C5-EEC2-45FA-9406-6860EEE475D9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transit/tourist hubs and last stations of the metro lines generally witness higher footfall.</a:t>
          </a:r>
        </a:p>
      </dgm:t>
    </dgm:pt>
    <dgm:pt modelId="{114C32B6-6217-49E3-8E9D-66E2AFA45BB0}" type="parTrans" cxnId="{FB031E83-2B7E-473C-A72E-65F4457660A6}">
      <dgm:prSet/>
      <dgm:spPr/>
      <dgm:t>
        <a:bodyPr/>
        <a:lstStyle/>
        <a:p>
          <a:endParaRPr lang="en-US"/>
        </a:p>
      </dgm:t>
    </dgm:pt>
    <dgm:pt modelId="{E9D923AA-A335-4FD4-83F4-57F5E74B47B3}" type="sibTrans" cxnId="{FB031E83-2B7E-473C-A72E-65F4457660A6}">
      <dgm:prSet/>
      <dgm:spPr/>
      <dgm:t>
        <a:bodyPr/>
        <a:lstStyle/>
        <a:p>
          <a:endParaRPr lang="en-US"/>
        </a:p>
      </dgm:t>
    </dgm:pt>
    <dgm:pt modelId="{19EAB2C3-4EEF-4A1B-8830-1865AF19BAFD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gm:t>
    </dgm:pt>
    <dgm:pt modelId="{4326D9CE-CE0A-4B22-B19A-0C996FC6FBCA}" type="parTrans" cxnId="{C148C92D-C1E9-45F3-8729-D8EB637D143F}">
      <dgm:prSet/>
      <dgm:spPr/>
      <dgm:t>
        <a:bodyPr/>
        <a:lstStyle/>
        <a:p>
          <a:endParaRPr lang="en-US"/>
        </a:p>
      </dgm:t>
    </dgm:pt>
    <dgm:pt modelId="{A4132A93-9D32-4D6C-A332-9057B9EA074C}" type="sibTrans" cxnId="{C148C92D-C1E9-45F3-8729-D8EB637D143F}">
      <dgm:prSet/>
      <dgm:spPr/>
      <dgm:t>
        <a:bodyPr/>
        <a:lstStyle/>
        <a:p>
          <a:endParaRPr lang="en-US"/>
        </a:p>
      </dgm:t>
    </dgm:pt>
    <dgm:pt modelId="{E70AA7A3-344E-4DF8-86DD-4B1B63A03D3A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Above analysis is in line with VISTA survey conducted</a:t>
          </a:r>
        </a:p>
      </dgm:t>
    </dgm:pt>
    <dgm:pt modelId="{69A6A357-D2A5-4D1F-AFE0-4FABA18FC3ED}" type="parTrans" cxnId="{DE6D29E5-66BF-4623-A3C0-6EE5CB456F9B}">
      <dgm:prSet/>
      <dgm:spPr/>
      <dgm:t>
        <a:bodyPr/>
        <a:lstStyle/>
        <a:p>
          <a:endParaRPr lang="en-US"/>
        </a:p>
      </dgm:t>
    </dgm:pt>
    <dgm:pt modelId="{69B6C8C4-8E57-4C7B-91FC-AC7A811D24AA}" type="sibTrans" cxnId="{DE6D29E5-66BF-4623-A3C0-6EE5CB456F9B}">
      <dgm:prSet/>
      <dgm:spPr/>
      <dgm:t>
        <a:bodyPr/>
        <a:lstStyle/>
        <a:p>
          <a:endParaRPr lang="en-US"/>
        </a:p>
      </dgm:t>
    </dgm:pt>
    <dgm:pt modelId="{CE619695-A9CC-4003-89F7-8A4BCBBA5AEA}" type="pres">
      <dgm:prSet presAssocID="{A1B13079-3A1A-4CE2-8833-DB012447EBEC}" presName="root" presStyleCnt="0">
        <dgm:presLayoutVars>
          <dgm:dir/>
          <dgm:resizeHandles val="exact"/>
        </dgm:presLayoutVars>
      </dgm:prSet>
      <dgm:spPr/>
    </dgm:pt>
    <dgm:pt modelId="{BCB961A7-C8F4-49D8-BF90-411E4B7233C0}" type="pres">
      <dgm:prSet presAssocID="{E874DAC5-FBBA-45A1-829C-2EF11D0E5855}" presName="compNode" presStyleCnt="0"/>
      <dgm:spPr/>
    </dgm:pt>
    <dgm:pt modelId="{1C046823-8AEC-456A-BCA4-D059B01AD2FB}" type="pres">
      <dgm:prSet presAssocID="{E874DAC5-FBBA-45A1-829C-2EF11D0E58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FC7ABE3A-9AEE-4ACF-9A7B-EA51D6D20102}" type="pres">
      <dgm:prSet presAssocID="{E874DAC5-FBBA-45A1-829C-2EF11D0E5855}" presName="spaceRect" presStyleCnt="0"/>
      <dgm:spPr/>
    </dgm:pt>
    <dgm:pt modelId="{93F39F39-D04F-4A4C-AD9E-9E159B79FE99}" type="pres">
      <dgm:prSet presAssocID="{E874DAC5-FBBA-45A1-829C-2EF11D0E5855}" presName="textRect" presStyleLbl="revTx" presStyleIdx="0" presStyleCnt="4">
        <dgm:presLayoutVars>
          <dgm:chMax val="1"/>
          <dgm:chPref val="1"/>
        </dgm:presLayoutVars>
      </dgm:prSet>
      <dgm:spPr/>
    </dgm:pt>
    <dgm:pt modelId="{2BB5C3C6-FB09-4AC4-A65D-AAD09AB84FC8}" type="pres">
      <dgm:prSet presAssocID="{B764A04E-5E12-40F7-8D7C-D2357B1A3E99}" presName="sibTrans" presStyleCnt="0"/>
      <dgm:spPr/>
    </dgm:pt>
    <dgm:pt modelId="{5BE54014-0C6B-4D16-9C9C-6E78CD4F0484}" type="pres">
      <dgm:prSet presAssocID="{EAD9D4C5-EEC2-45FA-9406-6860EEE475D9}" presName="compNode" presStyleCnt="0"/>
      <dgm:spPr/>
    </dgm:pt>
    <dgm:pt modelId="{9D186A8A-B21B-479E-8027-2922B2AB8FCD}" type="pres">
      <dgm:prSet presAssocID="{EAD9D4C5-EEC2-45FA-9406-6860EEE475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FCB2079F-4CC6-439C-AB60-DA152E257072}" type="pres">
      <dgm:prSet presAssocID="{EAD9D4C5-EEC2-45FA-9406-6860EEE475D9}" presName="spaceRect" presStyleCnt="0"/>
      <dgm:spPr/>
    </dgm:pt>
    <dgm:pt modelId="{660B65F4-E124-4079-AFF9-BD283E46CE39}" type="pres">
      <dgm:prSet presAssocID="{EAD9D4C5-EEC2-45FA-9406-6860EEE475D9}" presName="textRect" presStyleLbl="revTx" presStyleIdx="1" presStyleCnt="4">
        <dgm:presLayoutVars>
          <dgm:chMax val="1"/>
          <dgm:chPref val="1"/>
        </dgm:presLayoutVars>
      </dgm:prSet>
      <dgm:spPr/>
    </dgm:pt>
    <dgm:pt modelId="{83D71A14-4648-4055-8B9A-D27607C6EA90}" type="pres">
      <dgm:prSet presAssocID="{E9D923AA-A335-4FD4-83F4-57F5E74B47B3}" presName="sibTrans" presStyleCnt="0"/>
      <dgm:spPr/>
    </dgm:pt>
    <dgm:pt modelId="{2D0218E3-C633-444F-A438-E399DE5C5E53}" type="pres">
      <dgm:prSet presAssocID="{19EAB2C3-4EEF-4A1B-8830-1865AF19BAFD}" presName="compNode" presStyleCnt="0"/>
      <dgm:spPr/>
    </dgm:pt>
    <dgm:pt modelId="{3CC2A817-ED36-400F-8405-D656CD59B6FB}" type="pres">
      <dgm:prSet presAssocID="{19EAB2C3-4EEF-4A1B-8830-1865AF19BA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02F9309-7219-4E85-AA7A-3130AF32EB7C}" type="pres">
      <dgm:prSet presAssocID="{19EAB2C3-4EEF-4A1B-8830-1865AF19BAFD}" presName="spaceRect" presStyleCnt="0"/>
      <dgm:spPr/>
    </dgm:pt>
    <dgm:pt modelId="{3D131497-C929-41FF-82CB-A9D3883BBB98}" type="pres">
      <dgm:prSet presAssocID="{19EAB2C3-4EEF-4A1B-8830-1865AF19BAFD}" presName="textRect" presStyleLbl="revTx" presStyleIdx="2" presStyleCnt="4">
        <dgm:presLayoutVars>
          <dgm:chMax val="1"/>
          <dgm:chPref val="1"/>
        </dgm:presLayoutVars>
      </dgm:prSet>
      <dgm:spPr/>
    </dgm:pt>
    <dgm:pt modelId="{BD7112A2-3A94-449C-9B7C-839A86CF4E69}" type="pres">
      <dgm:prSet presAssocID="{A4132A93-9D32-4D6C-A332-9057B9EA074C}" presName="sibTrans" presStyleCnt="0"/>
      <dgm:spPr/>
    </dgm:pt>
    <dgm:pt modelId="{BCF75102-8222-462C-BCE1-832A2A3AE4F2}" type="pres">
      <dgm:prSet presAssocID="{E70AA7A3-344E-4DF8-86DD-4B1B63A03D3A}" presName="compNode" presStyleCnt="0"/>
      <dgm:spPr/>
    </dgm:pt>
    <dgm:pt modelId="{7C1C6EFF-6637-460F-B07D-1B4706D51C19}" type="pres">
      <dgm:prSet presAssocID="{E70AA7A3-344E-4DF8-86DD-4B1B63A03D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17B2B65-EF04-4261-88ED-7A1C4C1075FA}" type="pres">
      <dgm:prSet presAssocID="{E70AA7A3-344E-4DF8-86DD-4B1B63A03D3A}" presName="spaceRect" presStyleCnt="0"/>
      <dgm:spPr/>
    </dgm:pt>
    <dgm:pt modelId="{18058338-C013-40A0-B769-BAD37E33F09D}" type="pres">
      <dgm:prSet presAssocID="{E70AA7A3-344E-4DF8-86DD-4B1B63A03D3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7A1F906-4512-4C13-991C-36CCC845D704}" type="presOf" srcId="{EAD9D4C5-EEC2-45FA-9406-6860EEE475D9}" destId="{660B65F4-E124-4079-AFF9-BD283E46CE39}" srcOrd="0" destOrd="0" presId="urn:microsoft.com/office/officeart/2018/2/layout/IconLabelList"/>
    <dgm:cxn modelId="{37D14208-AB16-438C-BB6B-F0442B8A24C1}" type="presOf" srcId="{19EAB2C3-4EEF-4A1B-8830-1865AF19BAFD}" destId="{3D131497-C929-41FF-82CB-A9D3883BBB98}" srcOrd="0" destOrd="0" presId="urn:microsoft.com/office/officeart/2018/2/layout/IconLabelList"/>
    <dgm:cxn modelId="{77DE4D28-8850-48A8-9014-F81677B6C2A1}" type="presOf" srcId="{E874DAC5-FBBA-45A1-829C-2EF11D0E5855}" destId="{93F39F39-D04F-4A4C-AD9E-9E159B79FE99}" srcOrd="0" destOrd="0" presId="urn:microsoft.com/office/officeart/2018/2/layout/IconLabelList"/>
    <dgm:cxn modelId="{C148C92D-C1E9-45F3-8729-D8EB637D143F}" srcId="{A1B13079-3A1A-4CE2-8833-DB012447EBEC}" destId="{19EAB2C3-4EEF-4A1B-8830-1865AF19BAFD}" srcOrd="2" destOrd="0" parTransId="{4326D9CE-CE0A-4B22-B19A-0C996FC6FBCA}" sibTransId="{A4132A93-9D32-4D6C-A332-9057B9EA074C}"/>
    <dgm:cxn modelId="{CC26D14E-44F9-4C60-BCC2-789682A102A6}" type="presOf" srcId="{E70AA7A3-344E-4DF8-86DD-4B1B63A03D3A}" destId="{18058338-C013-40A0-B769-BAD37E33F09D}" srcOrd="0" destOrd="0" presId="urn:microsoft.com/office/officeart/2018/2/layout/IconLabelList"/>
    <dgm:cxn modelId="{FB031E83-2B7E-473C-A72E-65F4457660A6}" srcId="{A1B13079-3A1A-4CE2-8833-DB012447EBEC}" destId="{EAD9D4C5-EEC2-45FA-9406-6860EEE475D9}" srcOrd="1" destOrd="0" parTransId="{114C32B6-6217-49E3-8E9D-66E2AFA45BB0}" sibTransId="{E9D923AA-A335-4FD4-83F4-57F5E74B47B3}"/>
    <dgm:cxn modelId="{B0B057A0-0123-4E27-A1C0-B847CE05F039}" srcId="{A1B13079-3A1A-4CE2-8833-DB012447EBEC}" destId="{E874DAC5-FBBA-45A1-829C-2EF11D0E5855}" srcOrd="0" destOrd="0" parTransId="{A23E5B23-52B2-48AD-B5B8-CD91F38745FE}" sibTransId="{B764A04E-5E12-40F7-8D7C-D2357B1A3E99}"/>
    <dgm:cxn modelId="{6087DDE3-1FF7-4B79-97DE-19CD5D7FA558}" type="presOf" srcId="{A1B13079-3A1A-4CE2-8833-DB012447EBEC}" destId="{CE619695-A9CC-4003-89F7-8A4BCBBA5AEA}" srcOrd="0" destOrd="0" presId="urn:microsoft.com/office/officeart/2018/2/layout/IconLabelList"/>
    <dgm:cxn modelId="{DE6D29E5-66BF-4623-A3C0-6EE5CB456F9B}" srcId="{A1B13079-3A1A-4CE2-8833-DB012447EBEC}" destId="{E70AA7A3-344E-4DF8-86DD-4B1B63A03D3A}" srcOrd="3" destOrd="0" parTransId="{69A6A357-D2A5-4D1F-AFE0-4FABA18FC3ED}" sibTransId="{69B6C8C4-8E57-4C7B-91FC-AC7A811D24AA}"/>
    <dgm:cxn modelId="{280EE9AB-AFAD-4E87-B21F-D689351F2EBB}" type="presParOf" srcId="{CE619695-A9CC-4003-89F7-8A4BCBBA5AEA}" destId="{BCB961A7-C8F4-49D8-BF90-411E4B7233C0}" srcOrd="0" destOrd="0" presId="urn:microsoft.com/office/officeart/2018/2/layout/IconLabelList"/>
    <dgm:cxn modelId="{37746925-AF58-4DC0-9012-A3208433E4DC}" type="presParOf" srcId="{BCB961A7-C8F4-49D8-BF90-411E4B7233C0}" destId="{1C046823-8AEC-456A-BCA4-D059B01AD2FB}" srcOrd="0" destOrd="0" presId="urn:microsoft.com/office/officeart/2018/2/layout/IconLabelList"/>
    <dgm:cxn modelId="{17CABA4E-CD7F-4F82-BCA7-71E182462088}" type="presParOf" srcId="{BCB961A7-C8F4-49D8-BF90-411E4B7233C0}" destId="{FC7ABE3A-9AEE-4ACF-9A7B-EA51D6D20102}" srcOrd="1" destOrd="0" presId="urn:microsoft.com/office/officeart/2018/2/layout/IconLabelList"/>
    <dgm:cxn modelId="{5EDC2A7A-2900-40E7-A027-2F6111C00517}" type="presParOf" srcId="{BCB961A7-C8F4-49D8-BF90-411E4B7233C0}" destId="{93F39F39-D04F-4A4C-AD9E-9E159B79FE99}" srcOrd="2" destOrd="0" presId="urn:microsoft.com/office/officeart/2018/2/layout/IconLabelList"/>
    <dgm:cxn modelId="{617E464F-796D-4847-B54D-15A48883EAA8}" type="presParOf" srcId="{CE619695-A9CC-4003-89F7-8A4BCBBA5AEA}" destId="{2BB5C3C6-FB09-4AC4-A65D-AAD09AB84FC8}" srcOrd="1" destOrd="0" presId="urn:microsoft.com/office/officeart/2018/2/layout/IconLabelList"/>
    <dgm:cxn modelId="{D193F0A1-11E9-4D41-96C4-4C20D7DDB57F}" type="presParOf" srcId="{CE619695-A9CC-4003-89F7-8A4BCBBA5AEA}" destId="{5BE54014-0C6B-4D16-9C9C-6E78CD4F0484}" srcOrd="2" destOrd="0" presId="urn:microsoft.com/office/officeart/2018/2/layout/IconLabelList"/>
    <dgm:cxn modelId="{2FBFDBBF-F6AA-4475-82AC-256158BB3F6D}" type="presParOf" srcId="{5BE54014-0C6B-4D16-9C9C-6E78CD4F0484}" destId="{9D186A8A-B21B-479E-8027-2922B2AB8FCD}" srcOrd="0" destOrd="0" presId="urn:microsoft.com/office/officeart/2018/2/layout/IconLabelList"/>
    <dgm:cxn modelId="{95EA1CC0-C46C-4B0F-A444-447BABFED959}" type="presParOf" srcId="{5BE54014-0C6B-4D16-9C9C-6E78CD4F0484}" destId="{FCB2079F-4CC6-439C-AB60-DA152E257072}" srcOrd="1" destOrd="0" presId="urn:microsoft.com/office/officeart/2018/2/layout/IconLabelList"/>
    <dgm:cxn modelId="{639B0DCF-79B0-4F83-AF76-A93F94003059}" type="presParOf" srcId="{5BE54014-0C6B-4D16-9C9C-6E78CD4F0484}" destId="{660B65F4-E124-4079-AFF9-BD283E46CE39}" srcOrd="2" destOrd="0" presId="urn:microsoft.com/office/officeart/2018/2/layout/IconLabelList"/>
    <dgm:cxn modelId="{12529DF4-C44E-4BDE-8622-7CC9D95921CE}" type="presParOf" srcId="{CE619695-A9CC-4003-89F7-8A4BCBBA5AEA}" destId="{83D71A14-4648-4055-8B9A-D27607C6EA90}" srcOrd="3" destOrd="0" presId="urn:microsoft.com/office/officeart/2018/2/layout/IconLabelList"/>
    <dgm:cxn modelId="{05974549-56F6-473E-95AA-A617044EE3E6}" type="presParOf" srcId="{CE619695-A9CC-4003-89F7-8A4BCBBA5AEA}" destId="{2D0218E3-C633-444F-A438-E399DE5C5E53}" srcOrd="4" destOrd="0" presId="urn:microsoft.com/office/officeart/2018/2/layout/IconLabelList"/>
    <dgm:cxn modelId="{34EEA5D9-4D1C-481A-B103-509D79AB67A7}" type="presParOf" srcId="{2D0218E3-C633-444F-A438-E399DE5C5E53}" destId="{3CC2A817-ED36-400F-8405-D656CD59B6FB}" srcOrd="0" destOrd="0" presId="urn:microsoft.com/office/officeart/2018/2/layout/IconLabelList"/>
    <dgm:cxn modelId="{79D4B462-B26B-49AF-8F3A-50ABF63331A9}" type="presParOf" srcId="{2D0218E3-C633-444F-A438-E399DE5C5E53}" destId="{E02F9309-7219-4E85-AA7A-3130AF32EB7C}" srcOrd="1" destOrd="0" presId="urn:microsoft.com/office/officeart/2018/2/layout/IconLabelList"/>
    <dgm:cxn modelId="{E838B78E-6709-4C36-A062-2E38BE74786A}" type="presParOf" srcId="{2D0218E3-C633-444F-A438-E399DE5C5E53}" destId="{3D131497-C929-41FF-82CB-A9D3883BBB98}" srcOrd="2" destOrd="0" presId="urn:microsoft.com/office/officeart/2018/2/layout/IconLabelList"/>
    <dgm:cxn modelId="{1BCB5A5C-9AA1-4EE4-8217-A07043CF98F1}" type="presParOf" srcId="{CE619695-A9CC-4003-89F7-8A4BCBBA5AEA}" destId="{BD7112A2-3A94-449C-9B7C-839A86CF4E69}" srcOrd="5" destOrd="0" presId="urn:microsoft.com/office/officeart/2018/2/layout/IconLabelList"/>
    <dgm:cxn modelId="{664081F1-F8BC-4314-A32D-B91E2EA15596}" type="presParOf" srcId="{CE619695-A9CC-4003-89F7-8A4BCBBA5AEA}" destId="{BCF75102-8222-462C-BCE1-832A2A3AE4F2}" srcOrd="6" destOrd="0" presId="urn:microsoft.com/office/officeart/2018/2/layout/IconLabelList"/>
    <dgm:cxn modelId="{8B90751C-D556-466A-83B5-45267EA89320}" type="presParOf" srcId="{BCF75102-8222-462C-BCE1-832A2A3AE4F2}" destId="{7C1C6EFF-6637-460F-B07D-1B4706D51C19}" srcOrd="0" destOrd="0" presId="urn:microsoft.com/office/officeart/2018/2/layout/IconLabelList"/>
    <dgm:cxn modelId="{8E5480FB-FA11-4196-A052-118ACEF6C9A1}" type="presParOf" srcId="{BCF75102-8222-462C-BCE1-832A2A3AE4F2}" destId="{A17B2B65-EF04-4261-88ED-7A1C4C1075FA}" srcOrd="1" destOrd="0" presId="urn:microsoft.com/office/officeart/2018/2/layout/IconLabelList"/>
    <dgm:cxn modelId="{3BAC30DF-D04C-4879-902E-3267FBD80A16}" type="presParOf" srcId="{BCF75102-8222-462C-BCE1-832A2A3AE4F2}" destId="{18058338-C013-40A0-B769-BAD37E33F0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46823-8AEC-456A-BCA4-D059B01AD2FB}">
      <dsp:nvSpPr>
        <dsp:cNvPr id="0" name=""/>
        <dsp:cNvSpPr/>
      </dsp:nvSpPr>
      <dsp:spPr>
        <a:xfrm>
          <a:off x="434653" y="436499"/>
          <a:ext cx="709541" cy="7095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39F39-D04F-4A4C-AD9E-9E159B79FE99}">
      <dsp:nvSpPr>
        <dsp:cNvPr id="0" name=""/>
        <dsp:cNvSpPr/>
      </dsp:nvSpPr>
      <dsp:spPr>
        <a:xfrm>
          <a:off x="1045" y="1417406"/>
          <a:ext cx="1576757" cy="827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and surrounding councils due to presence of offices and tourist spots.</a:t>
          </a:r>
        </a:p>
      </dsp:txBody>
      <dsp:txXfrm>
        <a:off x="1045" y="1417406"/>
        <a:ext cx="1576757" cy="827797"/>
      </dsp:txXfrm>
    </dsp:sp>
    <dsp:sp modelId="{9D186A8A-B21B-479E-8027-2922B2AB8FCD}">
      <dsp:nvSpPr>
        <dsp:cNvPr id="0" name=""/>
        <dsp:cNvSpPr/>
      </dsp:nvSpPr>
      <dsp:spPr>
        <a:xfrm>
          <a:off x="2287344" y="436499"/>
          <a:ext cx="709541" cy="7095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B65F4-E124-4079-AFF9-BD283E46CE39}">
      <dsp:nvSpPr>
        <dsp:cNvPr id="0" name=""/>
        <dsp:cNvSpPr/>
      </dsp:nvSpPr>
      <dsp:spPr>
        <a:xfrm>
          <a:off x="1853735" y="1417406"/>
          <a:ext cx="1576757" cy="827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transit/tourist hubs and last stations of the metro lines generally witness higher footfall.</a:t>
          </a:r>
        </a:p>
      </dsp:txBody>
      <dsp:txXfrm>
        <a:off x="1853735" y="1417406"/>
        <a:ext cx="1576757" cy="827797"/>
      </dsp:txXfrm>
    </dsp:sp>
    <dsp:sp modelId="{3CC2A817-ED36-400F-8405-D656CD59B6FB}">
      <dsp:nvSpPr>
        <dsp:cNvPr id="0" name=""/>
        <dsp:cNvSpPr/>
      </dsp:nvSpPr>
      <dsp:spPr>
        <a:xfrm>
          <a:off x="4140034" y="436499"/>
          <a:ext cx="709541" cy="7095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31497-C929-41FF-82CB-A9D3883BBB98}">
      <dsp:nvSpPr>
        <dsp:cNvPr id="0" name=""/>
        <dsp:cNvSpPr/>
      </dsp:nvSpPr>
      <dsp:spPr>
        <a:xfrm>
          <a:off x="3706426" y="1417406"/>
          <a:ext cx="1576757" cy="827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sp:txBody>
      <dsp:txXfrm>
        <a:off x="3706426" y="1417406"/>
        <a:ext cx="1576757" cy="827797"/>
      </dsp:txXfrm>
    </dsp:sp>
    <dsp:sp modelId="{7C1C6EFF-6637-460F-B07D-1B4706D51C19}">
      <dsp:nvSpPr>
        <dsp:cNvPr id="0" name=""/>
        <dsp:cNvSpPr/>
      </dsp:nvSpPr>
      <dsp:spPr>
        <a:xfrm>
          <a:off x="5992725" y="436499"/>
          <a:ext cx="709541" cy="7095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58338-C013-40A0-B769-BAD37E33F09D}">
      <dsp:nvSpPr>
        <dsp:cNvPr id="0" name=""/>
        <dsp:cNvSpPr/>
      </dsp:nvSpPr>
      <dsp:spPr>
        <a:xfrm>
          <a:off x="5559116" y="1417406"/>
          <a:ext cx="1576757" cy="827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Above analysis is in line with VISTA survey conducted</a:t>
          </a:r>
        </a:p>
      </dsp:txBody>
      <dsp:txXfrm>
        <a:off x="5559116" y="1417406"/>
        <a:ext cx="1576757" cy="827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1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559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2189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5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35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0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8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7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7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6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2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7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3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5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2B81825-508D-A77A-DEF7-6EBD37803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1532" y="4058257"/>
            <a:ext cx="2230986" cy="1612920"/>
          </a:xfrm>
        </p:spPr>
        <p:txBody>
          <a:bodyPr>
            <a:noAutofit/>
          </a:bodyPr>
          <a:lstStyle/>
          <a:p>
            <a:pPr algn="l" defTabSz="329184">
              <a:lnSpc>
                <a:spcPct val="90000"/>
              </a:lnSpc>
              <a:spcBef>
                <a:spcPts val="720"/>
              </a:spcBef>
            </a:pPr>
            <a:r>
              <a:rPr lang="en-AU" sz="1728" b="1" kern="1200">
                <a:solidFill>
                  <a:srgbClr val="C00000"/>
                </a:solidFill>
                <a:latin typeface="Proxima Nova" panose="02000506030000020004" pitchFamily="2" charset="0"/>
                <a:ea typeface="+mn-ea"/>
                <a:cs typeface="+mn-cs"/>
              </a:rPr>
              <a:t>Team Members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1728" b="1" kern="12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Abhidnya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1728" b="1" kern="12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Talieh</a:t>
            </a:r>
            <a:endParaRPr lang="en-AU" sz="1728" kern="120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1728" b="1" kern="12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Peter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1728" b="1" kern="12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Yared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EDD9B-43A2-3EC9-F22C-69FF70FF041A}"/>
              </a:ext>
            </a:extLst>
          </p:cNvPr>
          <p:cNvSpPr txBox="1"/>
          <p:nvPr/>
        </p:nvSpPr>
        <p:spPr>
          <a:xfrm>
            <a:off x="2131532" y="1066377"/>
            <a:ext cx="3956272" cy="194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2880" kern="1200">
                <a:solidFill>
                  <a:schemeClr val="accent1">
                    <a:lumMod val="75000"/>
                  </a:schemeClr>
                </a:solidFill>
                <a:latin typeface="Aptos Black" panose="020F0502020204030204" pitchFamily="34" charset="0"/>
                <a:ea typeface="+mn-ea"/>
                <a:cs typeface="+mn-cs"/>
              </a:rPr>
              <a:t>Public Transport  &amp; Housing Sale Trends</a:t>
            </a:r>
          </a:p>
          <a:p>
            <a:pPr defTabSz="329184">
              <a:spcAft>
                <a:spcPts val="600"/>
              </a:spcAft>
            </a:pPr>
            <a:r>
              <a:rPr lang="en-AU" sz="2880" kern="1200">
                <a:solidFill>
                  <a:srgbClr val="C00000"/>
                </a:solidFill>
                <a:latin typeface="Aptos Black" panose="020F0502020204030204" pitchFamily="34" charset="0"/>
                <a:ea typeface="+mn-ea"/>
                <a:cs typeface="+mn-cs"/>
              </a:rPr>
              <a:t>in Metropolitan Melbourne </a:t>
            </a:r>
            <a:endParaRPr lang="en-AU" sz="4000">
              <a:solidFill>
                <a:schemeClr val="accent1"/>
              </a:solidFill>
              <a:latin typeface="Aptos Black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74EBB-7008-5129-C927-ACB9A96AA7AC}"/>
              </a:ext>
            </a:extLst>
          </p:cNvPr>
          <p:cNvSpPr txBox="1"/>
          <p:nvPr/>
        </p:nvSpPr>
        <p:spPr>
          <a:xfrm>
            <a:off x="2081214" y="3215682"/>
            <a:ext cx="3346162" cy="4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1296" b="1" kern="1200">
                <a:solidFill>
                  <a:schemeClr val="tx1"/>
                </a:solidFill>
                <a:latin typeface="Canela" pitchFamily="2" charset="77"/>
                <a:ea typeface="+mn-ea"/>
                <a:cs typeface="+mn-cs"/>
              </a:rPr>
              <a:t> </a:t>
            </a:r>
            <a:r>
              <a:rPr lang="en-AU" sz="2304" b="1" kern="120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rPr>
              <a:t>Project 1 – Group 1</a:t>
            </a:r>
            <a:endParaRPr lang="en-AU" sz="320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1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Plots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38A5EE-1284-744E-A021-F12EA764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59" y="1582310"/>
            <a:ext cx="5294588" cy="446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3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Total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2682A3-283A-CD6C-23C4-D441A5D6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6" y="1606163"/>
            <a:ext cx="5151465" cy="442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8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3AE5-9090-8DFA-DA0C-E93200C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75" y="300818"/>
            <a:ext cx="2202613" cy="49281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2D77-671F-98F0-A8FE-D3418D2E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94" y="4214006"/>
            <a:ext cx="7191557" cy="16347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similar research can be conducted for each suburb with/without census data for more detailed understanding the city growth.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passenger footfall data along with PTV timetable can be studied to analyze trend for each metro line which can be helpful to improve timetable in future.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42E250-F98B-1C19-F97B-B25ABA2F47EE}"/>
              </a:ext>
            </a:extLst>
          </p:cNvPr>
          <p:cNvSpPr txBox="1">
            <a:spLocks/>
          </p:cNvSpPr>
          <p:nvPr/>
        </p:nvSpPr>
        <p:spPr>
          <a:xfrm>
            <a:off x="3251439" y="5848709"/>
            <a:ext cx="2641121" cy="632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Thank You 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6807-F237-3F97-C23E-99567E1CF57F}"/>
              </a:ext>
            </a:extLst>
          </p:cNvPr>
          <p:cNvSpPr txBox="1">
            <a:spLocks/>
          </p:cNvSpPr>
          <p:nvPr/>
        </p:nvSpPr>
        <p:spPr>
          <a:xfrm>
            <a:off x="307675" y="3590355"/>
            <a:ext cx="4609382" cy="658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Future prospects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00E1C-6AD2-C598-D011-81C859157E62}"/>
              </a:ext>
            </a:extLst>
          </p:cNvPr>
          <p:cNvSpPr txBox="1">
            <a:spLocks/>
          </p:cNvSpPr>
          <p:nvPr/>
        </p:nvSpPr>
        <p:spPr>
          <a:xfrm>
            <a:off x="379562" y="4363857"/>
            <a:ext cx="7065033" cy="194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5ACF7A6-0FE5-2AB3-3026-FEDC84E62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785238"/>
              </p:ext>
            </p:extLst>
          </p:nvPr>
        </p:nvGraphicFramePr>
        <p:xfrm>
          <a:off x="307675" y="908651"/>
          <a:ext cx="7136920" cy="2681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3320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FA18-6C1C-BFFD-21D3-A8CFD57C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777D-0F59-E765-3567-E980BA1E0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D083EB-6E24-C722-8344-77584772B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7" y="1930400"/>
            <a:ext cx="3457453" cy="44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49931-67AF-0739-7DDD-3C5C5637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84" y="1930400"/>
            <a:ext cx="3457453" cy="430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CEFFB4-C89D-5D77-CDBD-C9107560B853}"/>
              </a:ext>
            </a:extLst>
          </p:cNvPr>
          <p:cNvSpPr txBox="1"/>
          <p:nvPr/>
        </p:nvSpPr>
        <p:spPr>
          <a:xfrm>
            <a:off x="404483" y="542122"/>
            <a:ext cx="6807200" cy="1922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 : </a:t>
            </a:r>
          </a:p>
          <a:p>
            <a:pPr>
              <a:lnSpc>
                <a:spcPct val="90000"/>
              </a:lnSpc>
            </a:pPr>
            <a:endParaRPr lang="en-AU" sz="2000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AU" sz="20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analyse the share of the different public transport modes and study the correlation between the passenger footfall for the metro &amp; the housing sale data for the year 2018-23 in Melbourne Metropolitan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E276F-D595-1A09-32B8-C1A72BFAAA86}"/>
              </a:ext>
            </a:extLst>
          </p:cNvPr>
          <p:cNvSpPr txBox="1"/>
          <p:nvPr/>
        </p:nvSpPr>
        <p:spPr>
          <a:xfrm>
            <a:off x="404482" y="2713985"/>
            <a:ext cx="7454181" cy="2780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 </a:t>
            </a:r>
          </a:p>
          <a:p>
            <a:pPr>
              <a:lnSpc>
                <a:spcPct val="90000"/>
              </a:lnSpc>
            </a:pPr>
            <a:endParaRPr lang="en-AU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Passenger footfall data -</a:t>
            </a:r>
          </a:p>
          <a:p>
            <a:pPr>
              <a:lnSpc>
                <a:spcPct val="90000"/>
              </a:lnSpc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Public Transport Victoria (PTV)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Housing sale data – Land Victoria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Victorian Integrated Survey of Travel and Activity (VISTA) – </a:t>
            </a: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by department of Transport &amp; Planning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endParaRPr lang="en-AU" sz="18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5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2296-59BC-7AC5-BB3B-ED52F0C1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60" y="1314450"/>
            <a:ext cx="2796807" cy="990600"/>
          </a:xfrm>
        </p:spPr>
        <p:txBody>
          <a:bodyPr anchor="ctr">
            <a:normAutofit fontScale="90000"/>
          </a:bodyPr>
          <a:lstStyle/>
          <a:p>
            <a:r>
              <a:rPr lang="en-AU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Sources</a:t>
            </a:r>
            <a:br>
              <a:rPr lang="en-A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4C02-B41F-D630-9FD3-0A70C3893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75" y="2477692"/>
            <a:ext cx="2790687" cy="2670550"/>
          </a:xfrm>
        </p:spPr>
        <p:txBody>
          <a:bodyPr>
            <a:normAutofit fontScale="92500" lnSpcReduction="10000"/>
          </a:bodyPr>
          <a:lstStyle/>
          <a:p>
            <a:r>
              <a:rPr lang="en-AU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will draw its main data from the Department of Transport and Planning under the Government of Victoria and </a:t>
            </a:r>
            <a:r>
              <a:rPr lang="en-AU">
                <a:latin typeface="Segoe UI" panose="020B0502040204020203" pitchFamily="34" charset="0"/>
                <a:cs typeface="Times New Roman" panose="02020603050405020304" pitchFamily="18" charset="0"/>
              </a:rPr>
              <a:t>Property sales statistics. </a:t>
            </a:r>
            <a:r>
              <a:rPr lang="en-AU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team will also utilize insights from the VISTA survey to enrich the analysis.</a:t>
            </a:r>
            <a:endParaRPr lang="en-AU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D6B3E-FAA2-52ED-0AD3-74E3A5801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6" r="14035" b="-2"/>
          <a:stretch/>
        </p:blipFill>
        <p:spPr>
          <a:xfrm>
            <a:off x="3395636" y="3194858"/>
            <a:ext cx="3452060" cy="29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7" y="287906"/>
            <a:ext cx="7255773" cy="1167245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Share of different modes of </a:t>
            </a:r>
            <a:b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Public Transport in Melbourne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DBE2F-AA13-9DFF-A2FF-9F840855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455151"/>
            <a:ext cx="6233823" cy="46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7" y="287906"/>
            <a:ext cx="6858958" cy="123034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Aptos Black" panose="020B0004020202020204" pitchFamily="34" charset="0"/>
              </a:rPr>
              <a:t>Melbourne Metro Station Map</a:t>
            </a:r>
            <a:br>
              <a:rPr lang="en-US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>
                <a:solidFill>
                  <a:srgbClr val="C00000"/>
                </a:solidFill>
                <a:latin typeface="Aptos Black" panose="020B0004020202020204" pitchFamily="34" charset="0"/>
              </a:rPr>
              <a:t>by total footfall 2018-2023</a:t>
            </a:r>
            <a:endParaRPr lang="en-US" dirty="0">
              <a:solidFill>
                <a:srgbClr val="C00000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E81B17F-39B5-42FC-9502-BF6CF586E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CE34E-4109-DAFD-C5F2-7340FE943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6" y="1673684"/>
            <a:ext cx="6661149" cy="489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301920" y="284997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Metro footfall distribution by City Councils</a:t>
            </a:r>
          </a:p>
        </p:txBody>
      </p:sp>
    </p:spTree>
    <p:extLst>
      <p:ext uri="{BB962C8B-B14F-4D97-AF65-F5344CB8AC3E}">
        <p14:creationId xmlns:p14="http://schemas.microsoft.com/office/powerpoint/2010/main" val="191686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C16E-7FF1-9A76-8932-EC30F83D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427305" cy="1320800"/>
          </a:xfrm>
        </p:spPr>
        <p:txBody>
          <a:bodyPr>
            <a:normAutofit fontScale="90000"/>
          </a:bodyPr>
          <a:lstStyle/>
          <a:p>
            <a:r>
              <a:rPr lang="en-AU" sz="3600">
                <a:solidFill>
                  <a:srgbClr val="C00000"/>
                </a:solidFill>
                <a:latin typeface="Aptos Black" panose="020B0004020202020204" pitchFamily="34" charset="0"/>
              </a:rPr>
              <a:t>Metro Trains Starting and Ending by Local Government Area</a:t>
            </a:r>
            <a:br>
              <a:rPr lang="en-AU" sz="3600">
                <a:solidFill>
                  <a:srgbClr val="C00000"/>
                </a:solidFill>
                <a:latin typeface="Aptos Black" panose="020B0004020202020204" pitchFamily="34" charset="0"/>
              </a:rPr>
            </a:br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7D10ED3D-8881-5C4C-B24D-1A0E513145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79" y="2160588"/>
            <a:ext cx="4123356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90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Apartments/Units </a:t>
            </a: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BBB730-E92C-863C-C357-302642C8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0" y="1577410"/>
            <a:ext cx="5215074" cy="422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House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670559-F2BC-F05B-3580-01A01806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9" y="1669918"/>
            <a:ext cx="4611757" cy="389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080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9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769D1F"/>
      </a:accent1>
      <a:accent2>
        <a:srgbClr val="C42F1A"/>
      </a:accent2>
      <a:accent3>
        <a:srgbClr val="769D1F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C0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</TotalTime>
  <Words>330</Words>
  <Application>Microsoft Macintosh PowerPoint</Application>
  <PresentationFormat>On-screen Show (4:3)</PresentationFormat>
  <Paragraphs>43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 Black</vt:lpstr>
      <vt:lpstr>Arial</vt:lpstr>
      <vt:lpstr>Calibri</vt:lpstr>
      <vt:lpstr>Canela</vt:lpstr>
      <vt:lpstr>Proxima Nova</vt:lpstr>
      <vt:lpstr>Segoe UI</vt:lpstr>
      <vt:lpstr>Trebuchet MS</vt:lpstr>
      <vt:lpstr>Wingdings</vt:lpstr>
      <vt:lpstr>Wingdings 3</vt:lpstr>
      <vt:lpstr>Facet</vt:lpstr>
      <vt:lpstr>PowerPoint Presentation</vt:lpstr>
      <vt:lpstr>PowerPoint Presentation</vt:lpstr>
      <vt:lpstr>Data Sources </vt:lpstr>
      <vt:lpstr>Share of different modes of  Public Transport in Melbourne </vt:lpstr>
      <vt:lpstr>Melbourne Metro Station Map by total footfall 2018-2023</vt:lpstr>
      <vt:lpstr>PowerPoint Presentation</vt:lpstr>
      <vt:lpstr>Metro Trains Starting and Ending by Local Government Area </vt:lpstr>
      <vt:lpstr>PowerPoint Presentation</vt:lpstr>
      <vt:lpstr>PowerPoint Presentation</vt:lpstr>
      <vt:lpstr>PowerPoint Presentation</vt:lpstr>
      <vt:lpstr>PowerPoint Presentation</vt:lpstr>
      <vt:lpstr>Summary 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1 </dc:title>
  <dc:creator>Yared Haile</dc:creator>
  <cp:lastModifiedBy>Yared Haile</cp:lastModifiedBy>
  <cp:revision>12</cp:revision>
  <dcterms:created xsi:type="dcterms:W3CDTF">2023-10-16T09:43:07Z</dcterms:created>
  <dcterms:modified xsi:type="dcterms:W3CDTF">2023-10-17T10:46:53Z</dcterms:modified>
</cp:coreProperties>
</file>